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36" r:id="rId2"/>
    <p:sldMasterId id="2147483960" r:id="rId3"/>
    <p:sldMasterId id="2147484032" r:id="rId4"/>
    <p:sldMasterId id="2147484044" r:id="rId5"/>
    <p:sldMasterId id="2147484080" r:id="rId6"/>
    <p:sldMasterId id="2147484092" r:id="rId7"/>
    <p:sldMasterId id="2147484104" r:id="rId8"/>
    <p:sldMasterId id="2147484128" r:id="rId9"/>
    <p:sldMasterId id="2147484140" r:id="rId10"/>
    <p:sldMasterId id="2147484164" r:id="rId11"/>
  </p:sldMasterIdLst>
  <p:notesMasterIdLst>
    <p:notesMasterId r:id="rId55"/>
  </p:notesMasterIdLst>
  <p:sldIdLst>
    <p:sldId id="25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91" r:id="rId21"/>
    <p:sldId id="281" r:id="rId22"/>
    <p:sldId id="282" r:id="rId23"/>
    <p:sldId id="283" r:id="rId24"/>
    <p:sldId id="284" r:id="rId25"/>
    <p:sldId id="28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92" r:id="rId46"/>
    <p:sldId id="293" r:id="rId47"/>
    <p:sldId id="294" r:id="rId48"/>
    <p:sldId id="295" r:id="rId49"/>
    <p:sldId id="286" r:id="rId50"/>
    <p:sldId id="287" r:id="rId51"/>
    <p:sldId id="288" r:id="rId52"/>
    <p:sldId id="289" r:id="rId53"/>
    <p:sldId id="29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08AD5E5-8B3F-4450-B521-077B5675AB5F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91"/>
            <p14:sldId id="281"/>
            <p14:sldId id="282"/>
            <p14:sldId id="283"/>
            <p14:sldId id="284"/>
            <p14:sldId id="28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92"/>
            <p14:sldId id="293"/>
            <p14:sldId id="294"/>
            <p14:sldId id="295"/>
            <p14:sldId id="28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662" autoAdjust="0"/>
  </p:normalViewPr>
  <p:slideViewPr>
    <p:cSldViewPr>
      <p:cViewPr varScale="1">
        <p:scale>
          <a:sx n="83" d="100"/>
          <a:sy n="83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C3DA1-49BE-435C-8C50-66F47060EB6A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E30B2-2A56-4E03-9BCA-F43EDBC834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9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734E18-12B7-4F18-83EC-E8517A65C861}" type="datetimeFigureOut">
              <a:rPr lang="ru-RU" smtClean="0"/>
              <a:t>19.02.2018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92F2CFD-08D6-49C7-8282-FA6FA509B8C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6912768" cy="4104456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 smtClean="0">
                <a:effectLst/>
              </a:rPr>
              <a:t>Знаменитые люди Грузии</a:t>
            </a:r>
            <a:br>
              <a:rPr lang="ru-RU" sz="4000" b="1" dirty="0" smtClean="0">
                <a:effectLst/>
              </a:rPr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учащегося 11 класса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автандилова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Виталия</a:t>
            </a:r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16632"/>
            <a:ext cx="2467000" cy="811560"/>
          </a:xfrm>
        </p:spPr>
        <p:txBody>
          <a:bodyPr/>
          <a:lstStyle/>
          <a:p>
            <a:r>
              <a:rPr lang="ru-RU" b="1" dirty="0">
                <a:effectLst/>
              </a:rPr>
              <a:t>Вахтанг </a:t>
            </a:r>
            <a:r>
              <a:rPr lang="en-US" b="1" dirty="0">
                <a:effectLst/>
              </a:rPr>
              <a:t>IV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388424" cy="497423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сын царя Александра I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Дуландухт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дочери князя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Бешкена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Орбели. Из династии Багратионов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последний год правления отца царевич Вахтанг и его братья Дмитрий и Георгий (VIII) стали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соправлителями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Александра I Великого. После отречения Александра в 1442 году, Вахтанг объявил себя царем Грузии, позволив младшим братьям управлять во вверенных регионах и быть его вассалами. Власть Вахтанга IV ослабевала, что способствовало дроблению страны. Восьмое нашествие войск Тамерлана раздробило страну на региональные царства.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Царствование Вахтанга IV отмечено вторым нашествием туркменским шахом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шахом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Джаханом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Сражение прошло в южной Грузии (Ахалцихе), но шаху не удалось преодолеть жестокое сопротивление грузинского войска. Ночью шах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Джахан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тайком покинул поле боя и возвратился в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Табриз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Вахтанг IV умер после четырех лет правления, не оставив после себя наследников и власть перешла к его брату Георгию VIII.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2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332656"/>
            <a:ext cx="4139952" cy="17728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effectLst/>
              </a:rPr>
              <a:t>Вахушти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Багратиони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55576" y="2903310"/>
            <a:ext cx="7704856" cy="3771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1695 или 1696,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Тбилиси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1758,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грузинский царевич,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 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географ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исторических трудах и новейших справочниках обычно упоминается как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Багратиони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хотя в современных ему российских документах именовался царевичем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Вахтанговичем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Грузинским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Багратиони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 Институт географии АН Грузии и мост через реку Кура 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Мтквари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 Тбилиси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женат на княжне Мариам, дочери Георгия Абашидзе.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было 10 детей. Старший — Иван 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Иоаннэ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ум. 1781), генерал-поручик, кавалер ордена Святого Георгия IV класса (26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1778, № 302 по кавалерскому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списку Григоровича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Степанова).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167"/>
            <a:ext cx="2187432" cy="285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532440" cy="501317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побочный сын Вахтанга VI. Воспитывался вместе с законными сыновьями отца и пользовался правами члена династии. В его воспитании, наряду с царем Вахтангом VI, принимали участие известный грузинский писатель и путешественник по Европе —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Сулхан-Саба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Орбелиани, а также жившие в то время в Тбилиси католические итальянские миссионеры.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свободно владел греческим, латинским, французским, русским, турецким и армянским языками.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1717 году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женился на княжне Марии Абашидзе. С 1717 по 1724 год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участвовал в политической жизни Грузии. Был хорошо знаком с экономическим положением, устройством чиновничьего аппарата, делопроизводством и документами государственного секретариата. В 1719 и 1720 гг. он дважды командовал войсками, посланными против мятежного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ксанского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эристава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1717—1721 годы неоднократно участвовал в сражениях с персами. В августе—ноябре 1722 года, когда его отец и старший брат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войсками ожидали Петра I в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Гяндже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 правителем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Картлийского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 В 1724 году был назначен командующим войсками в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Квемо-Картли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(Нижней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должности царевичу была поручена перепись подчиненного ему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16416" cy="3861048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же 1724 году вместе с отцом, семьёй и свитой (90 человек) выехал в Россию. Поселился в Москве на Пресне, продолжая здесь свою научную деятельность. Изучал труды российских и европейских историков, много переводил. Возглавил начатую по инициативе отца издательскую деятельность.</a:t>
            </a:r>
          </a:p>
          <a:p>
            <a:pPr marL="4572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Багратиони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из крупнейших представителей грузинской феодальной историографии. Его главный труд —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Сакартвелос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цховреба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Житие Грузии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завершённый в 1745 году, стал первой попыткой критического исследования прошлого грузинского народа. Состоит из двух основных частей: исторической и историко-географической. К тексту, содержащему ценные сведения по истории и географии Грузии, приложены хронологические и генеалогические таблицы, а также многочисленные мастерски исполненные карты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2339752" cy="315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604448" cy="5733256"/>
          </a:xfrm>
        </p:spPr>
        <p:txBody>
          <a:bodyPr/>
          <a:lstStyle/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глав «Жития» (сгруппированные в «Географическое описание Грузии») посвящены подробному обзору политических и исторических территориальных единиц Грузинской державы: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Картлийского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царства.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Кахетского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царства.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Овсетии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Внутреннего Кавказа» (высокогорной полосы северного склона Кавказского хребта, населенной негрузинскими племенами, но и экономически, и культурно тесно связанной с Грузией),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Самцхе-Саатабаго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(южных провинций страны, в то время находившихся под турецким владычеством) и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Эгриси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Абхазети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Имеретии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(Западной Грузии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Карты, приложенные к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Сакартвелос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цховреба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составили основу отдельного 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Атласа Грузии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1-ую редакцию Атласа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закончил в 1735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ценнейших карт данного Атласа была озаглавлена: «Положение мест между Черным и Каспийским морями, представляющее Кубань, Грузинскую землю и остальную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реки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устьем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6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4392488" cy="5229200"/>
          </a:xfrm>
        </p:spPr>
        <p:txBody>
          <a:bodyPr/>
          <a:lstStyle/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недостаточно подтверждённым публикациям 20-го века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Вахушти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одним из четырех «членов-учредителей» Московского университета — вместе с императрицей Елизаветой Петровной, И. И. Шуваловым и М. В. Ломоносовым — что было отмечено на золотой доске, прибитой к зданию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Похоронили грузинского царевича в московском Донском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96752"/>
            <a:ext cx="3683876" cy="44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611560" y="221901"/>
            <a:ext cx="6971004" cy="1192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Давид </a:t>
            </a:r>
            <a:r>
              <a:rPr lang="ru-RU" dirty="0"/>
              <a:t>IV Строитель</a:t>
            </a:r>
            <a:br>
              <a:rPr lang="ru-RU" dirty="0"/>
            </a:br>
            <a:r>
              <a:rPr lang="ru-RU" sz="4800" dirty="0"/>
              <a:t>1073 — 24 января 1125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00786"/>
            <a:ext cx="8424936" cy="53732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Давиҭ</a:t>
            </a:r>
            <a:r>
              <a:rPr lang="ru-RU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ru-RU" sz="19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Агмашенебели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царь Грузии (1089—1125) из династии Багратионов.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Обретение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Дворцовые придворные, бывшие противниками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азнаурской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знати, осуществили политический переворот. Царь Георгий II, будучи ещё нестарым человеком, вынужден был возвести на престол своего шестнадцатилетнего сына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Давида,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 отстранился от государственных дел (1089).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Доподлинно неизвестно, как принц Давид пришел к власти. Известный грузинский историк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Нодар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Асатиани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событие 1089 г. называет «дворцовым переворотом» с участием нескольких высокопоставленных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историки говорят лишь о давлении на грузинского царя с целью его отречения от престола в пользу молодого принца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Летописец Давида IV ограничивается упоминанием о смене власти как коронация молодого принца его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отцом,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американский специалист по истории Закавказья Кирилл Туманов выдвинул версию о совместном правлений Георгия II и Давида IV, по крайней мере до 1112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время как на фресках, найденных в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Атенском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Сионе, царь облачен его в одежду монаха, что означает, что отречение Георгия II было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вынужденны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востоковед Марий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Броссе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Георгий II умер вскоре после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отречения.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явствуют исторические данные, приход к власти Давида IV было с энтузиазмом воспринято несколькими фракциями страны как признак скорого освобождения Грузии, к тому времени находившаяся в глубоком кризисе — политическом, экономическом, культурном и даже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религиозном.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8494"/>
            <a:ext cx="1030104" cy="133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536" y="620688"/>
            <a:ext cx="5904656" cy="6064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монархом в возрасте 16 лет, молодому Давиду IV пришлось принять царство, которое потеряло большую часть своей первоначальной территории. Грузинское царство, граница которой в начале XI в. простирались от Ширвана до восточного побережья Черного моря, к концу XI в. ограничивалось лишь пределами Абхазии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Большие разрушения, вызванные набегами турок-сельджуков с 1080-х годов, ослабили военно-политическую и экономическую мощь Грузии и превратили ее в вассала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сельджуков.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задачи Давида IV входило — восстановление сильной центральной власти и объединение царства. Поэтому Давид IV должен был использовать международную ситуацию и военную силу, чтобы добиться успеха в восстановлении границ царства периода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Баграта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 Таким образом, период правления Давида IV можно разделить на три этапа: внутренние реформы (1089–1103 гг.), возвращение потерянных территорий (1107–1118 гг.) и обеспечение внешней безопасности (1120–1125 гг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91" y="1412776"/>
            <a:ext cx="2294267" cy="32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5328592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Внешняя политика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шагом, предпринятым Давидом IV для восстановления экономики страны, являлось принятие мер для прекращения турецких набегов на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Грузию.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не менее, несмотря на эти меры, опустошительные набеги турок-сельджуков не прекращались, а несколько турецких кочевых племен поселились в Грузии вытеснив грузинское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историографии говорится, что при вступлении на престол принца Давида в Грузии практически не было сельского населения, так как все жители укрывались 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горах.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1099 году царь прекратил платить дань сельджукскому султану, и тем самым дал повод к началу военных действий. Давид IV начал создавать новую армию, состоявшую из поселян-воинов и выслужившихся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азнауров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 время военной службы получали от царя земельные участки.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1092 году умер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конийский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султан 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Мелик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-шах I. После этого началась междоусобная война, разгоревшаяся между братьями и сыновьями покойного. В этой борьбе активное участие принимали правители провинций — эмиры 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атабеки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XI веке начинается эпоха крестовых походов. В 1097 году крестоносцы успешно потеснили турок-сельджуков в Малой Азии и в Сирии, а в 1099 году заняли Палестину и 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Иерусалим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Ободренная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успехами крестоносцев, Византия также предпринимает эффективные меры против сельджуков. Таким образом, внешнеполитические события складываются в пользу Грузии, теперь она уже не была одинока в своей борьбе с мусульманами.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17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842"/>
            <a:ext cx="7427168" cy="1159240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Присоединение </a:t>
            </a:r>
            <a:r>
              <a:rPr lang="ru-RU" sz="3200" b="1" dirty="0" err="1">
                <a:effectLst/>
              </a:rPr>
              <a:t>Эрети-Кахети</a:t>
            </a:r>
            <a:r>
              <a:rPr lang="ru-RU" sz="3200" b="1" dirty="0">
                <a:effectLst/>
              </a:rPr>
              <a:t/>
            </a:r>
            <a:br>
              <a:rPr lang="ru-RU" sz="3200" b="1" dirty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4896544" cy="54379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Грузинская провинция </a:t>
            </a:r>
            <a:r>
              <a:rPr lang="ru-RU" sz="1800" dirty="0" err="1"/>
              <a:t>Эрети-Кахети</a:t>
            </a:r>
            <a:r>
              <a:rPr lang="ru-RU" sz="1800" dirty="0"/>
              <a:t>, пользуясь политической обособленностью, не подчинялась грузинским царям. Давид решил покончить с этим, и нашёл сторонников у местных властителей.</a:t>
            </a:r>
          </a:p>
          <a:p>
            <a:pPr marL="0" indent="0" algn="just">
              <a:buNone/>
            </a:pPr>
            <a:r>
              <a:rPr lang="ru-RU" sz="1800" dirty="0"/>
              <a:t>В </a:t>
            </a:r>
            <a:r>
              <a:rPr lang="ru-RU" sz="1800" dirty="0" smtClean="0"/>
              <a:t>1104</a:t>
            </a:r>
            <a:r>
              <a:rPr lang="ru-RU" sz="1800" dirty="0"/>
              <a:t> </a:t>
            </a:r>
            <a:r>
              <a:rPr lang="ru-RU" sz="1800" dirty="0" smtClean="0"/>
              <a:t>г</a:t>
            </a:r>
            <a:r>
              <a:rPr lang="ru-RU" sz="1800" dirty="0"/>
              <a:t>. представитель высшей администрации — </a:t>
            </a:r>
            <a:r>
              <a:rPr lang="ru-RU" sz="1800" dirty="0" err="1"/>
              <a:t>азнаур</a:t>
            </a:r>
            <a:r>
              <a:rPr lang="ru-RU" sz="1800" dirty="0"/>
              <a:t> </a:t>
            </a:r>
            <a:r>
              <a:rPr lang="ru-RU" sz="1800" dirty="0" err="1"/>
              <a:t>Кавтар</a:t>
            </a:r>
            <a:r>
              <a:rPr lang="ru-RU" sz="1800" dirty="0"/>
              <a:t> с помощью своих племянников </a:t>
            </a:r>
            <a:r>
              <a:rPr lang="ru-RU" sz="1800" dirty="0" err="1"/>
              <a:t>Аришиана</a:t>
            </a:r>
            <a:r>
              <a:rPr lang="ru-RU" sz="1800" dirty="0"/>
              <a:t> и </a:t>
            </a:r>
            <a:r>
              <a:rPr lang="ru-RU" sz="1800" dirty="0" err="1"/>
              <a:t>Барама</a:t>
            </a:r>
            <a:r>
              <a:rPr lang="ru-RU" sz="1800" dirty="0"/>
              <a:t> схватил и доставил к царю правителя </a:t>
            </a:r>
            <a:r>
              <a:rPr lang="ru-RU" sz="1800" dirty="0" err="1"/>
              <a:t>Эрети-Кахети</a:t>
            </a:r>
            <a:r>
              <a:rPr lang="ru-RU" sz="1800" dirty="0"/>
              <a:t> — </a:t>
            </a:r>
            <a:r>
              <a:rPr lang="ru-RU" sz="1800" dirty="0" err="1"/>
              <a:t>Агсартана</a:t>
            </a:r>
            <a:r>
              <a:rPr lang="ru-RU" sz="1800" dirty="0"/>
              <a:t>. Царь Давид IV занял </a:t>
            </a:r>
            <a:r>
              <a:rPr lang="ru-RU" sz="1800" dirty="0" err="1"/>
              <a:t>Эрети-Кахети</a:t>
            </a:r>
            <a:r>
              <a:rPr lang="ru-RU" sz="1800" dirty="0"/>
              <a:t>.</a:t>
            </a:r>
          </a:p>
          <a:p>
            <a:pPr marL="0" indent="0" algn="just">
              <a:buNone/>
            </a:pPr>
            <a:r>
              <a:rPr lang="ru-RU" sz="1800" dirty="0"/>
              <a:t>Сельджукский </a:t>
            </a:r>
            <a:r>
              <a:rPr lang="ru-RU" sz="1800" dirty="0" err="1"/>
              <a:t>атабек</a:t>
            </a:r>
            <a:r>
              <a:rPr lang="ru-RU" sz="1800" dirty="0"/>
              <a:t> области </a:t>
            </a:r>
            <a:r>
              <a:rPr lang="ru-RU" sz="1800" dirty="0" err="1"/>
              <a:t>Гандза</a:t>
            </a:r>
            <a:r>
              <a:rPr lang="ru-RU" sz="1800" dirty="0"/>
              <a:t> спешно выступил в поход, намереваясь изгнать царя из пределов </a:t>
            </a:r>
            <a:r>
              <a:rPr lang="ru-RU" sz="1800" dirty="0" err="1"/>
              <a:t>Эрети-Кахети</a:t>
            </a:r>
            <a:r>
              <a:rPr lang="ru-RU" sz="1800" dirty="0"/>
              <a:t>. В 1104 </a:t>
            </a:r>
            <a:r>
              <a:rPr lang="ru-RU" sz="1800" dirty="0" smtClean="0"/>
              <a:t>году </a:t>
            </a:r>
            <a:r>
              <a:rPr lang="ru-RU" sz="1800" dirty="0"/>
              <a:t> произошла битва при </a:t>
            </a:r>
            <a:r>
              <a:rPr lang="ru-RU" sz="1800" dirty="0" err="1"/>
              <a:t>Эрцухи</a:t>
            </a:r>
            <a:r>
              <a:rPr lang="ru-RU" sz="1800" dirty="0"/>
              <a:t>, </a:t>
            </a:r>
            <a:r>
              <a:rPr lang="ru-RU" sz="1800" dirty="0" err="1"/>
              <a:t>закончившася</a:t>
            </a:r>
            <a:r>
              <a:rPr lang="ru-RU" sz="1800" dirty="0"/>
              <a:t> победой грузин.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467632" cy="52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388424" cy="54452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грузинский поэт, общественный деятель; князь, родоначальник грузинского романтизма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 Чавчавадзе родился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30 ноября 1786 года в Санкт-Петербурге, в семье известного политического деятеля. Учился в частном пансионе в Петербурге в 1795 — 1799 годах. В 1809 окончил петербургский Пажеский корпус. Участвовал в заграничных походах 1813 — 1814 годов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1814 Александр занимал в Грузии крупные военно-административные должности. В его доме собирались представители прогрессивной общественности, в том числе и русский писатель и дипломат Александр Сергеевич Грибоедов, который женился на дочери поэта Нине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1832 году Чавчавадзе участвовал в дворянском заговоре, ставившем целью отторжение Грузии от России и осуществление некоторых социальных реформ, за что был сослан в Тамбов. Вернулся в Грузию в 1834 году.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1841 Александр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Гарсеванович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 чин генерал-лейтенанта, после 1843 года занялся литературной и общественной деятельностью. В своих произведениях при выборе образов, поэтике, подчёркнутой чувственности лирики Александра сказывается дань восточной поэтической традиции. Отчётливый отпечаток оставил в его поэзии тбилисский городской фольклор.</a:t>
            </a:r>
          </a:p>
          <a:p>
            <a:pPr algn="just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77079" cy="8382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Александр </a:t>
            </a:r>
            <a:r>
              <a:rPr lang="ru-RU" b="1" dirty="0" err="1"/>
              <a:t>Гарсеванович</a:t>
            </a:r>
            <a:r>
              <a:rPr lang="ru-RU" b="1" dirty="0"/>
              <a:t> Чавчавадзе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1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41784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Война с сельджуками</a:t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15068"/>
            <a:ext cx="4104456" cy="544522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000" dirty="0"/>
              <a:t>В </a:t>
            </a:r>
            <a:r>
              <a:rPr lang="ru-RU" sz="2000" dirty="0" smtClean="0"/>
              <a:t>1110</a:t>
            </a:r>
            <a:r>
              <a:rPr lang="ru-RU" sz="2000" dirty="0"/>
              <a:t> </a:t>
            </a:r>
            <a:r>
              <a:rPr lang="ru-RU" sz="2000" dirty="0" smtClean="0"/>
              <a:t>г</a:t>
            </a:r>
            <a:r>
              <a:rPr lang="ru-RU" sz="2000" dirty="0"/>
              <a:t>. грузинские войска заняли город и крепость </a:t>
            </a:r>
            <a:r>
              <a:rPr lang="ru-RU" sz="2000" dirty="0" err="1"/>
              <a:t>Самшвилде</a:t>
            </a:r>
            <a:r>
              <a:rPr lang="ru-RU" sz="2000" dirty="0"/>
              <a:t>. После этого сельджуки без особого сопротивления оставили большую часть Нижней </a:t>
            </a:r>
            <a:r>
              <a:rPr lang="ru-RU" sz="2000" dirty="0" err="1"/>
              <a:t>Картли</a:t>
            </a:r>
            <a:r>
              <a:rPr lang="ru-RU" sz="2000" dirty="0"/>
              <a:t>. В 1115 </a:t>
            </a:r>
            <a:r>
              <a:rPr lang="ru-RU" sz="2000" dirty="0" smtClean="0"/>
              <a:t>году мусульмане </a:t>
            </a:r>
            <a:r>
              <a:rPr lang="ru-RU" sz="2000" dirty="0"/>
              <a:t>были выбиты из </a:t>
            </a:r>
            <a:r>
              <a:rPr lang="ru-RU" sz="2000" dirty="0" smtClean="0"/>
              <a:t>Рустави, </a:t>
            </a:r>
            <a:r>
              <a:rPr lang="ru-RU" sz="2000" dirty="0"/>
              <a:t>а Тбилиси был в окружении грузинских крепостей.</a:t>
            </a:r>
          </a:p>
          <a:p>
            <a:pPr marL="0" indent="0" algn="just">
              <a:buNone/>
            </a:pPr>
            <a:r>
              <a:rPr lang="ru-RU" sz="2000" dirty="0"/>
              <a:t>В 1117 </a:t>
            </a:r>
            <a:r>
              <a:rPr lang="ru-RU" sz="2000" dirty="0" smtClean="0"/>
              <a:t>году</a:t>
            </a:r>
            <a:r>
              <a:rPr lang="ru-RU" sz="2000" dirty="0"/>
              <a:t> </a:t>
            </a:r>
            <a:r>
              <a:rPr lang="ru-RU" sz="2000" dirty="0" smtClean="0"/>
              <a:t>царь </a:t>
            </a:r>
            <a:r>
              <a:rPr lang="ru-RU" sz="2000" dirty="0"/>
              <a:t>Давид IV овладел пограничным городом </a:t>
            </a:r>
            <a:r>
              <a:rPr lang="ru-RU" sz="2000" dirty="0" err="1"/>
              <a:t>Гиши</a:t>
            </a:r>
            <a:r>
              <a:rPr lang="ru-RU" sz="2000" dirty="0"/>
              <a:t>, расположенным в </a:t>
            </a:r>
            <a:r>
              <a:rPr lang="ru-RU" sz="2000" dirty="0" err="1"/>
              <a:t>Эрети</a:t>
            </a:r>
            <a:r>
              <a:rPr lang="ru-RU" sz="2000" dirty="0"/>
              <a:t>. В Южной Грузии сельджуки также неоднократно терпели поражения в битвах с царскими отрядами. В 1118 г. грузины отбили у врага армянскую крепость </a:t>
            </a:r>
            <a:r>
              <a:rPr lang="ru-RU" sz="2000" dirty="0" smtClean="0"/>
              <a:t>Лори.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3888432" cy="52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0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effectLst/>
              </a:rPr>
              <a:t>Дидгорская</a:t>
            </a:r>
            <a:r>
              <a:rPr lang="ru-RU" dirty="0">
                <a:effectLst/>
              </a:rPr>
              <a:t> битва 1121 года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848872" cy="5472607"/>
          </a:xfrm>
        </p:spPr>
        <p:txBody>
          <a:bodyPr>
            <a:normAutofit fontScale="92500" lnSpcReduction="10000"/>
          </a:bodyPr>
          <a:lstStyle/>
          <a:p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Давид IV Строитель в борьбе против тюрков-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огузов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Сельджукидской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империи пригласил и поселил в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Борчалы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прилегающих областях кыпчакскую орду численностью 40 тыс. воинов, то есть, по подсчетам специалистов-медиевистов, вместе с членами их семей всего около 200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Уместно будет отметить, что одновременно царь Давид IV породнился с кипчаками, взяв в жены дочь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хана.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царя Давида пишет, что «привел великое множество, и тесть с братьями жены не напрасно трудились, и не зря кипчаков переселил, ибо их руками уничтожил он силы всей Персии и навел страх на всех царей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Грузии в ту эпоху главная угроза исходила от принявших ислам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огузов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не ограничивались получением дани и периодическими нападениями на страну: как пишет древнегрузинский летописец царя Давида IV, «каждую осень прибывали тюрки через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Сомхити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 всеми кочевьями своими, а затем оседали» здесь, а также «вдоль побережья Куры, от Тбилиси до самой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Барды».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«столь велики были силы их и число, что даже говорили: „Все тюрки со всех сторон там собрались“. Никто не волен был запретить им селиться, где вздумается, и даже сам султан». А у грузинского царя не хватало войска не только «для охраны городов и крепостей, но даже для собственной дружины». И «так как не было другого выхода», то, по словам летописца, в 1118 г. царь Давид IV «решил призвать кыпчаков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640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7260"/>
            <a:ext cx="8354500" cy="39972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1120 году начался поход на оставшиеся владения сельджуков в Закавказье. Коренное население Ширвана, будучи враждебно к захватчикам, активно помогало грузинам. Давид IV взял город Кабала.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Ширванский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владетель стал вассалом грузинского царя, а разгромленные сельджуки обратились за помощью в Иран.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Дидгорская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битва произошла в августе 1121 года. Давид выступил навстречу врагу и вынудил его вступить в битву там, где силы противника не могли полностью развернуться. Сражение происходило на путях, ведущих во внутреннюю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главным образом в окрестностях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Дидгори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Здесь, в теснинах, враг не сумел использовать своё численное превосходство и потерпел жестокое поражение. Лишь незначительная часть огромного вражеского войска избегла истребления.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Дидгорском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сражении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грузинские войска разбили многочисленное войско коалиции мусульманских правителей под предводительством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-ад-дина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Ильгази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атабека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Мосула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Алеппо.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33056"/>
            <a:ext cx="4903992" cy="265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Смерть царя Давида </a:t>
            </a:r>
            <a:r>
              <a:rPr lang="en-US" dirty="0">
                <a:effectLst/>
              </a:rPr>
              <a:t>IV</a:t>
            </a:r>
            <a:br>
              <a:rPr lang="en-US" dirty="0">
                <a:effectLst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91880" y="1556792"/>
            <a:ext cx="5256584" cy="2603373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Умер Давид IV Строитель 24 января 1125 года. Похоронен у входа в </a:t>
            </a:r>
            <a:r>
              <a:rPr lang="ru-RU" sz="2000" dirty="0" err="1"/>
              <a:t>Гелатский</a:t>
            </a:r>
            <a:r>
              <a:rPr lang="ru-RU" sz="2000" dirty="0"/>
              <a:t> монастырский комплекс. Православной </a:t>
            </a:r>
            <a:r>
              <a:rPr lang="ru-RU" sz="2000" dirty="0" smtClean="0"/>
              <a:t>церковью причислен </a:t>
            </a:r>
            <a:r>
              <a:rPr lang="ru-RU" sz="2000" dirty="0"/>
              <a:t>к лику святых — день его памяти: 26 января (8 февраля)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2808313" cy="59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114502" cy="10661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Тамара (царица)</a:t>
            </a:r>
            <a:br>
              <a:rPr lang="ru-RU" b="1" dirty="0">
                <a:effectLst/>
              </a:rPr>
            </a:b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628800"/>
            <a:ext cx="7956376" cy="342091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(1166 год—1213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царица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Грузии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которой связан один из лучших периодов в истории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«золотой век грузинской истории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Происходила из династии Багратионов и была дочерью Георгия III и царицы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Бурдухан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дочери аланского царя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Царица Тамара продолжала деятельность царя Давида IV Строителя и способствовала широкому распространению христианства по всей Грузии, строительству храмов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монастырей.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православии причислена к лику святых, в русских житиях иногда именуется 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Тамарой Великой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01" y="332656"/>
            <a:ext cx="4453555" cy="60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53344"/>
            <a:ext cx="8604448" cy="5904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грузинский государственный деятель и поэт XII века. Считается автором хрестоматийной эпической поэмы «Витязь в тигровой шкуре»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Биографические сведения о поэте крайне скудны. Распространена версия, что фамилию его производят от села Рустави, где он, якобы, родился, а местонахождение села Рустави одни видят близ Ахалцихе, другие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Караязах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тем, сам Шота пишет свою фамилию не «Руставели», а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Руствели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это может указывать на то, что Шота происходит не из конкретного села Рустави. Географических пунктов с названием Рустави в ту эпоху существовало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также версия, что Руставели - это скорее кличка, которую получил ещё отец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якобы владевший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Руставийским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майоратом и имевшим происхождение из влиятельной богатой семьи; настоящая же фамилия у поэта другая.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сих пор неизвестны точные данные о датах рождения и смерти поэта, о его происхождении, о многих местах его биографии. Почти ничего неизвестно об отце Руставели; нет достоверных фактов о том, что Руставели имел братьев и/или сестёр; о матери неизвестно вообще ничего. И хотя в заключительных строках «Витязя в тигровой шкуре» поэт заявляет, что он — 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никак не позволяет нам уверенно говорить о месхетинском происхождении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Вполне вероятно, что он мог сделать такое заявление под влиянием окружения, как это случалось с некоторыми известными людьми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effectLst/>
              </a:rPr>
              <a:t>Шота Руставели</a:t>
            </a:r>
            <a:br>
              <a:rPr lang="ru-RU" b="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5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196752"/>
            <a:ext cx="5364088" cy="49411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преданию, католикос Иоанн, при жизни царицы покровительствовавшей поэту, после начал гонение на Руставели. Согласно преданиям, он отправился в Иерусалим, где и похоронен, но предания эти не подкреплены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фактами.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в XVIII веке патриарх Антоний I предал публичному сожжению несколько экземпляров «Витязя в тигровой шкуре», отпечатанного в 1712 году царём Вахтангом VI.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Поэма 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«Витязь в тигровой шкуре»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пера Шота Руставели — это явление для всей мировой литературы, ибо ценности, которые защищает поэт, дороги всем: это верность слову и дружбе, мужество, любовь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в его честь назвали улицу  в городе Тбилиси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3147173" cy="38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316416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40" y="404664"/>
            <a:ext cx="6646191" cy="620688"/>
          </a:xfrm>
        </p:spPr>
        <p:txBody>
          <a:bodyPr>
            <a:normAutofit fontScale="90000"/>
          </a:bodyPr>
          <a:lstStyle/>
          <a:p>
            <a:r>
              <a:rPr lang="ru-RU" dirty="0"/>
              <a:t>Вахтанг I </a:t>
            </a:r>
            <a:r>
              <a:rPr lang="ru-RU" dirty="0" err="1"/>
              <a:t>Горгасали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412776"/>
            <a:ext cx="8172400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Иберии во второй половине V века, один из основоположников грузинской государственности, святой. Принадлежал к династии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Хосроидов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Сын царя Митридата VI и царицы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Сандухты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Его прозвище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Горгасал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переводится с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персидского</a:t>
            </a:r>
            <a:r>
              <a:rPr lang="ru-RU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«волчья голова» (намёк на форму его шлема).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Прозвище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Горгасал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Горгасали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(букв.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Волчеголовый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было дано ему персами. Как гласит предание, у царя был шлем, на котором спереди была изображена голова волка, а сзади - лев. Завидев шлем с изображениями волка и льва, персы начинали кричать друг другу: "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горгасар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(берегись волчьей головы).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Занял престол в семилетнем возрасте после смерти своего отца. До достижения Вахтангом совершеннолетия регентшей была его мать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Сандухта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Вахтанг был женат на принцессе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Балендухте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дочери персидского царя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Ормизда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наставником которой был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Ражден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Перс, ставший в 457 году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первомучеником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Грузинской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Церкви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074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23528" y="151687"/>
            <a:ext cx="8532440" cy="42484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А.Г. Чавчавадзе замечал приметы нового века и чутко отзывался на боль и чаяния народа. Безрадостной современности поэт противопоставлял величественное прошлое его родины и её светлое будущее. Творчество поэта во многом определило судьбы грузинской поэзии, особенно до 60-х годов 19 века. Его произведения были переведены на многие языки мира. Сам от тоже был переводчиком русской и западно-европейской классики.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1947 году в селе Цинандали был открыт Дом-музей Чавчавадзе.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Сочинения: в русском переводе — Грузинские романтики. А. Чавчавадзе,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Мелитонович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Бараташвили,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Зурабович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Орбелиани, В. Орбелиани, Л., 1940.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Барамидзе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Ш., Жгенти Б., История груз. литературы, Тб., 1958.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Гарсеванович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Чавчавадзе скончался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 ноября (6 ноября по старому стилю) 1846 года, в Тбилиси.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0379"/>
            <a:ext cx="2004145" cy="26471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899194"/>
            <a:ext cx="1979712" cy="27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323528" y="476672"/>
            <a:ext cx="8460432" cy="5733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деятельность Вахтанга была направлена на объединение Грузии и уменьшение зависимости ее провинций от власти Ирана. Царь старался использовать противостояние Ирана и Византии в пользу интересов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Вернул захваченную Византией грузинскую провинцию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Кларджети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присоединил находившуюся в сфере влияния Ирана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Эрети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распространил влияние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западногрузинское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Эгриси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Выступив против северокавказских кочевников-аланов (460-е годы), занял крепость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Дарьял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опорный пункт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северной границе. Затем он совершил поход в Западную Грузию, освободил её от византийцев, укрепил власть царя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Губаза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победоносно возвратился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укреплял и восстанавливал крепости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Дарьял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Уджарма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Хорнабуджи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Артануджи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создав систему фортификационных сооружений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470-е годы отказался участвовать в войне против Византии, бросил в темницу главного служителя культа огня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Бинкарана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изгнал огнепоклонников из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ответ из Ирана было направлено карательное войско. Несмотря на то что в результате переговоров Вахтангу вновь пришлось признать себя вассалом Ирана, огнепоклонство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не имело прежнего статуса. С согласия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дарбази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(совещательного органа при царе) Вахтанг назначил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эриставов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и на вновь присоединенных территориях), которые непосредственно подчинялись его власти.</a:t>
            </a:r>
          </a:p>
        </p:txBody>
      </p:sp>
    </p:spTree>
    <p:extLst>
      <p:ext uri="{BB962C8B-B14F-4D97-AF65-F5344CB8AC3E}">
        <p14:creationId xmlns:p14="http://schemas.microsoft.com/office/powerpoint/2010/main" val="26043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3568" y="404664"/>
            <a:ext cx="7740352" cy="63813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 же время Вахтанг начал церковную реформу с целью добиться признания автокефалии Грузинской Православной Церкви. Он хотел поставить во главе Церкви католикоса и попросил Восточного Римского императора прислать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католикосом знакомого Вахтангу священника Петра и 12 епископов. Разгневанный архиепископ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I, у которого и до этого были разногласия с Вахтангом в связи с борьбой между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халкидонитами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антихалкидонитами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назвал царя вероотступником, проклял его и войско. Во избежание дальнейшего углубления конфликта Вахтанг отправился к архиепископу и преклонил перед ним колена, чтобы коснуться его ризы, но Михаил пнул царя ногой и выбил ему зуб. Царь выслал архиепископа из страны в Константинополь, к патриарху. Архиепископа Михаила определили иноком в монастырь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Акимитов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близ Константинополя. Католикос Петр с 12 епископами, прибывшие из Константинополя, были отправлены к Антиохийскому патриарху, поскольку Грузинская Церковь подчинялась Антиохийской Церкви. Получив благословение, они вернулись в Константинополь. По преданию, император Лев I Великий передал им дары для грузинского царя, а также отправил во Мцхету свою дочь Елену, предназначавшуюся в жены Вахтангу. Некоторые из прибывших епископов возглавили вновь образованные епархии, а другие сменили епископов - сторонников архиепископа Михаила. К концу V века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уже существовало 24 епархии и страна была форпостом Христианства на Кавказе.</a:t>
            </a:r>
          </a:p>
        </p:txBody>
      </p:sp>
    </p:spTree>
    <p:extLst>
      <p:ext uri="{BB962C8B-B14F-4D97-AF65-F5344CB8AC3E}">
        <p14:creationId xmlns:p14="http://schemas.microsoft.com/office/powerpoint/2010/main" val="26999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764704"/>
            <a:ext cx="7956376" cy="55892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Укрепив положение страны, Вахтанг возобновил борьбу 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сасанидским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Ираном. В 484 году он возглавил крупное восстание грузин и армян. Хотя восстание было подавлено, Сасаниды были вынуждены ослабить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режим.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502 году св. Вахтанг был смертельно ранен стрелой в сражении с персами на берегах реки Иори. Перед смертью царь Вахтанг созвал духовенство, семью, царский двор и завещал им быть твёрдыми в вере и искать смерти ради Имени Христа, дабы получить вечную славу. Царя похоронили в перестроенном им же соборе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Светицховели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находилась фреска с 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Вахтанг собирался перенести столицу в Тбилиси, провел строительные работы и завещал осуществление этого замысла своему преемнику, построил храмы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Ниноцминда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(3-я четверть VI века), город-крепость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имя связано с участием в строительстве монастыря Святого Креста в Иерусалиме, где на стене до XIX века существовало его изображение. В Британском музее хранится гемма с пехлевийской надписью и изображением мужчины в царском венце, которого идентифицируют с Вахтангом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Горгасали.Ему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наследовал его сын Дачи.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Вахтанг почитается образцом мужества и мудрости. Многочисленные народные стихи, поэмы, предания, посвященные легендарному правителю, свидетельствуют о любви грузин к нему. Царское знамя Грузии называется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Горгасалиан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Давитиани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467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5820" y="116632"/>
            <a:ext cx="8316416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Вскоре после кончины царя было создано недошедшее до настоящего времени краткое историческое сочинение, в XI в. в расширенной редакции оно вошло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Цховреба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(«Житие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Автор сочинения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Джуаншер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Джуаншериани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другие исторические источники называют Вахтанга «мучеником за веру Христову».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Грузинская Церковь причислила его к лику святых и установила день поминовения 30 ноября.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благословению Католикос-Патриарха всея Грузии Илии II к Сионскому патриаршему храму был пристроен придел во имя Вахтанга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Горгасали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городе Рустави воздвигнут кафедральный собор в его честь</a:t>
            </a:r>
            <a:r>
              <a:rPr lang="ru-RU" sz="2200" dirty="0"/>
              <a:t>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2646039" cy="386682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90616"/>
            <a:ext cx="5040560" cy="33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3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127356" cy="52738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3237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Мириан</a:t>
            </a:r>
            <a:r>
              <a:rPr lang="ru-RU" dirty="0"/>
              <a:t> III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5580112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принятия христианства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родился в 265 году в царской семье. Согласно хронике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Леонти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Мровели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«Жизнь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картлийских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царей» («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Картлис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цховреба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»), его отцом был Шапур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 Ирана из династии Сасанидов. По той же хронике,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назначен царём Иберии в 318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ряда историков,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происходил от ветви династии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Михранидов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известной как 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Хосровиды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правления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доминировавший на Кавказе Иран вёл войну с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Римской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империей.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считал, что правильным выбором для его царства стал бы союз с Римом. Однако традиционная религия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Иверии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происходила из Ирана, затрудняла разрыв с ним и существенно влияла на политическую ситуацию в Иберии. В то же время 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Лазика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уже приняли христианство как государственную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религию,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попав тем самым под защиту Римской империи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311414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16632"/>
            <a:ext cx="8460433" cy="6887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Принятие </a:t>
            </a:r>
            <a:r>
              <a:rPr lang="ru-RU" b="1" dirty="0"/>
              <a:t>христианства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правления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христианство быстро распространялось по Закавказью и Малой Азии. Его жена, царица Нана, приняла крещение в 314 году от святой Нины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Каппадокийской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число христиан в регионе быстро росло. В этой ситуации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воспользовался случаем порвать с иранским влиянием и уничтожить богатое сословие языческих жрецов. По легенде, когда царь охотился в окрестностях Мцхеты, на землю упала кромешная тьма, и царь перестал что-либо видеть. В отчаянии он попросил «бога Нины» о помощи. По завершении молитвы вернулся свет, 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смог вернуться в Мцхету. По возвращении он встретился с Ниной и вскоре после этого крестился.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422695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539552" y="188640"/>
            <a:ext cx="81724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Предположительно в 327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царь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провозгласил христианство государственной религией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Иверии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запретил почитание языческих богов. По совету святой Нины после этого он отправил посланника к императору Константину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 просьбой прислать в Иберию епископов и священников. Константин Великий выполнил просьбу, а также выделил место в Иерусалиме для строительства грузинского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монастыря.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некоторым источникам,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 посетил Константинополь и встретился с императором Константином I. Перед смертью он также посетил Иерусалим. Скончался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в 360 или 361 году. Он похоронен в Мцхете, в церкви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Самтавро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вместе с царицей Наной.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 Грузинской православной церкви, царь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Мириан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почитается как святой и Русской православной церковью (дни памяти — 14 января и 1 октября).</a:t>
            </a:r>
          </a:p>
          <a:p>
            <a:pPr algn="just"/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3792421" cy="295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5417840" cy="54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417638"/>
          </a:xfrm>
        </p:spPr>
        <p:txBody>
          <a:bodyPr/>
          <a:lstStyle/>
          <a:p>
            <a:r>
              <a:rPr lang="vi-VN" b="1" dirty="0">
                <a:effectLst/>
              </a:rPr>
              <a:t>Зура́б Константи́нович Церете́ли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60808"/>
            <a:ext cx="7488832" cy="5373216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и российский художник-монументалист, живописец, скульптор, педагог, профессор. С 1997 года — Президент Российской академии художеств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Зураб Церетели родился 4 января 1934 года в Тбилиси в грузинской семье. Его отец Константин Георгиевич (1903—2002) известен в Грузии как инженер-строитель, происходит из нетитулованной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старинного грузинского рода Церетели. Мать — Тамара Семёновна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Нижарадзе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(1910—1991), также представительница княжеского рода. Заметное влияние на юного Зураба оказал брат его матери живописец Георгий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Нижарадзе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его доме, где мальчик проводил значительную часть своего времени, постоянно бывали грузинские художники — Давид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Какабадзе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Серго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Кобуладзе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Уча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Джапаридзе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другие. Они стали первыми учителями увлекавшегося изобразительным искусством юноши.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Зураб Церетели окончил живописный факультет Тбилисской академии художеств, работал в Институте истории, археологии и этнографии Академии наук Грузии.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25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32440" cy="5229200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1800" b="1" dirty="0">
                <a:effectLst/>
              </a:rPr>
              <a:t>Вахтанг родился</a:t>
            </a:r>
            <a:r>
              <a:rPr lang="ru-RU" sz="1800" dirty="0">
                <a:effectLst/>
              </a:rPr>
              <a:t> 19 июля 1938 в Тбилиси, в музыкальной семье (мать — певица). В 1959, бросив Институт иностранных языков, стал петь на эстраде. В1963-66 работал в вокальном квартете джазового направления «</a:t>
            </a:r>
            <a:r>
              <a:rPr lang="ru-RU" sz="1800" dirty="0" err="1">
                <a:effectLst/>
              </a:rPr>
              <a:t>Диэло</a:t>
            </a:r>
            <a:r>
              <a:rPr lang="ru-RU" sz="1800" dirty="0">
                <a:effectLst/>
              </a:rPr>
              <a:t>». В 1966-80 солист вокально-инструментального ансамбля «</a:t>
            </a:r>
            <a:r>
              <a:rPr lang="ru-RU" sz="1800" dirty="0" err="1">
                <a:effectLst/>
              </a:rPr>
              <a:t>Орэра</a:t>
            </a:r>
            <a:r>
              <a:rPr lang="ru-RU" sz="1800" dirty="0">
                <a:effectLst/>
              </a:rPr>
              <a:t>». С 1980 по 1989 был художественным руководителем Государственного эстрадного оркестра Грузии</a:t>
            </a:r>
            <a:r>
              <a:rPr lang="ru-RU" sz="1800" dirty="0" smtClean="0">
                <a:effectLst/>
              </a:rPr>
              <a:t>.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</a:rPr>
              <a:t>Вахтанг Кикабидзе снимался в фильмах: «Не горюй» (1969), «</a:t>
            </a:r>
            <a:r>
              <a:rPr lang="ru-RU" sz="1800" dirty="0" err="1">
                <a:effectLst/>
              </a:rPr>
              <a:t>Мимино</a:t>
            </a:r>
            <a:r>
              <a:rPr lang="ru-RU" sz="1800" dirty="0">
                <a:effectLst/>
              </a:rPr>
              <a:t>» (1977, Государственная премия СССР, 1978), «Мужчины и все остальные» (1985) и др. Как певец выступает с сольными программами</a:t>
            </a:r>
            <a:r>
              <a:rPr lang="ru-RU" sz="1800" dirty="0" smtClean="0">
                <a:effectLst/>
              </a:rPr>
              <a:t>.</a:t>
            </a:r>
            <a:r>
              <a:rPr lang="ru-RU" sz="1800" dirty="0">
                <a:effectLst/>
              </a:rPr>
              <a:t> В 1998 на студии «Союз» к 60-летию певца был записан альбом «Золотые шлягеры Вахтанга Кикабидзе</a:t>
            </a:r>
            <a:r>
              <a:rPr lang="ru-RU" sz="1800" dirty="0" smtClean="0">
                <a:effectLst/>
              </a:rPr>
              <a:t>».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</a:rPr>
              <a:t>Отец Вахтанга был простым журналистом, мать - известной певицей (она из древнего рода </a:t>
            </a:r>
            <a:r>
              <a:rPr lang="ru-RU" sz="1800" dirty="0" err="1">
                <a:effectLst/>
              </a:rPr>
              <a:t>Багратиони</a:t>
            </a:r>
            <a:r>
              <a:rPr lang="ru-RU" sz="1800" dirty="0">
                <a:effectLst/>
              </a:rPr>
              <a:t>). История их знакомства была романтичной.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89" y="298366"/>
            <a:ext cx="6753552" cy="1402220"/>
          </a:xfrm>
        </p:spPr>
        <p:txBody>
          <a:bodyPr>
            <a:normAutofit fontScale="90000"/>
          </a:bodyPr>
          <a:lstStyle/>
          <a:p>
            <a:r>
              <a:rPr lang="ru-RU" dirty="0"/>
              <a:t>Вахтанг Константинович Кикабидзе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41" y="332656"/>
            <a:ext cx="1324481" cy="18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8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60648"/>
            <a:ext cx="7560840" cy="6858000"/>
          </a:xfrm>
        </p:spPr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1964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Франции, где общался с выдающимися художниками Пабло Пикассо и Марком Шагалом.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конца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1960-хгодов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 активно работать в области монументального искусства. Помимо России, его скульптурные произведения находятся в Бразилии, Великобритании, Испании, США, Франции, Японии, Грузии, Беларуси и Литве.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1988 году избран действительным членом (академиком) АХ СССР.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1997 года является Президентом Российской академии художеств.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2003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заслуги Зураба Церетели перед Российской Федерацией президентом России Владимиром Путиным ему было предоставлено российское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Церетели также является директором Московского музея современного искусства и директором Галереи искусств Церетели.</a:t>
            </a:r>
          </a:p>
          <a:p>
            <a:pPr marL="82296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февраля 2010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Зураб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Церетели был удостоен звания Кавалера ордена Почётного легиона. В начале июня того же года Национальное общество искусств США присудило ему золотую «Медаль Почёта». З. Церетели стал первым грузинским и российским художником, удостоенным такой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2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0"/>
            <a:ext cx="4608512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b="1" dirty="0" smtClean="0"/>
              <a:t>Творчество</a:t>
            </a:r>
            <a:r>
              <a:rPr lang="ru-RU" b="1" dirty="0" smtClean="0"/>
              <a:t>:                                                                                  </a:t>
            </a:r>
          </a:p>
          <a:p>
            <a:pPr marL="82296" indent="0" algn="just">
              <a:buNone/>
            </a:pPr>
            <a:r>
              <a:rPr lang="ru-RU" sz="2800" b="1" dirty="0" smtClean="0"/>
              <a:t>Памятник </a:t>
            </a:r>
            <a:r>
              <a:rPr lang="ru-RU" sz="2800" b="1" dirty="0"/>
              <a:t>Петру </a:t>
            </a:r>
            <a:r>
              <a:rPr lang="en-US" sz="2800" b="1" dirty="0" smtClean="0"/>
              <a:t>I</a:t>
            </a:r>
            <a:r>
              <a:rPr lang="ru-RU" sz="2800" b="1" dirty="0" smtClean="0"/>
              <a:t>    </a:t>
            </a:r>
            <a:r>
              <a:rPr lang="ru-RU" sz="2000" dirty="0" smtClean="0"/>
              <a:t>       </a:t>
            </a:r>
          </a:p>
          <a:p>
            <a:pPr marL="82296" indent="0" algn="just">
              <a:buNone/>
            </a:pPr>
            <a:endParaRPr lang="ru-RU" sz="2000" dirty="0"/>
          </a:p>
          <a:p>
            <a:pPr marL="82296" indent="0" algn="just">
              <a:buNone/>
            </a:pPr>
            <a:endParaRPr lang="ru-RU" sz="2000" dirty="0" smtClean="0"/>
          </a:p>
          <a:p>
            <a:pPr marL="82296" indent="0" algn="just">
              <a:buNone/>
            </a:pPr>
            <a:endParaRPr lang="ru-RU" sz="2000" dirty="0"/>
          </a:p>
          <a:p>
            <a:pPr marL="82296" indent="0" algn="just">
              <a:buNone/>
            </a:pPr>
            <a:endParaRPr lang="ru-RU" sz="2000" dirty="0" smtClean="0"/>
          </a:p>
          <a:p>
            <a:pPr marL="82296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«Дружба навеки» в честь двухсотлетия (1783—1983) присоединения Грузии к России, сразу после установки получивший ироничное прозвище среди москвичей — «Шашлык»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Тишинская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площадь в Москве, автор архитектурной части — известный поэт Андрей Вознесенский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1619672" cy="2388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79" y="3068960"/>
            <a:ext cx="2411761" cy="334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42988" y="0"/>
            <a:ext cx="8101012" cy="6858000"/>
          </a:xfrm>
        </p:spPr>
        <p:txBody>
          <a:bodyPr/>
          <a:lstStyle/>
          <a:p>
            <a:pPr marL="82296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Мозаичное панно «Ленин» у парка Ривьера в Сочи — одна из первых крупных работ Церетели, 1970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4248472" cy="49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7275170" cy="5109596"/>
          </a:xfrm>
        </p:spPr>
      </p:pic>
    </p:spTree>
    <p:extLst>
      <p:ext uri="{BB962C8B-B14F-4D97-AF65-F5344CB8AC3E}">
        <p14:creationId xmlns:p14="http://schemas.microsoft.com/office/powerpoint/2010/main" val="15322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39852" cy="6446797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Рассказывает Вахтанг Кикабидзе: "Как-то мама была в гостях у своих друзей, там был молодой журналист Кикабидзе. Он спросил у мамы, что должен сделать парень, чтобы ей понравиться. А была весна, только появился наш грузинский перец - такой длинный, тонкий, зеленый и очень жгучий. Она ответила, что он должен съесть целиком этот перец. Отец взял сразу пять штук и съел. Ему стало плохо, у него поднялась температура, его еле-еле привели в чувство.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Через какое-то время мой дедушка спрашивает маму: "Ты журналиста Кикабидзе знаешь?" Она отвечает: "Знаю". И рассказала историю со своей шуткой. Дедушка говорит: "Ты ему примочки на лоб клала?" - "Клала". - "Значит, ты должна выйти за него замуж". Вот так они поженились".</a:t>
            </a:r>
          </a:p>
          <a:p>
            <a:pPr marL="18288" indent="0" algn="just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сожалению, дальнейшая судьба Кикабидзе-старшего сложилась трагически. Когда началась война, ему отказали в призыве на фронт из-за плохого зрения. Однако жить в мирном городе, в то время как тысячи его сверстников сражались с врагом на фронтах, отец Кикабидзе не смог и вскоре ушел на войну добровольцем. В 1942 году в дом № 20 по улице Дзержинского в старом тбилисском районе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Сололаки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пришло известие о том, что Константин Кикабидзе погиб смертью храбрых в боях под Керчью. Причем похоронку на мужа женщине не показали.</a:t>
            </a:r>
          </a:p>
        </p:txBody>
      </p:sp>
    </p:spTree>
    <p:extLst>
      <p:ext uri="{BB962C8B-B14F-4D97-AF65-F5344CB8AC3E}">
        <p14:creationId xmlns:p14="http://schemas.microsoft.com/office/powerpoint/2010/main" val="18890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80728"/>
            <a:ext cx="4326582" cy="5703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0187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/>
              </a:rPr>
              <a:t>Вахтанг Кикабидзе с мамой</a:t>
            </a:r>
            <a:r>
              <a:rPr lang="ru-RU" sz="3200" dirty="0" smtClean="0">
                <a:effectLst/>
              </a:rPr>
              <a:t>,</a:t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 </a:t>
            </a:r>
            <a:r>
              <a:rPr lang="ru-RU" sz="3200" dirty="0" err="1">
                <a:effectLst/>
              </a:rPr>
              <a:t>Мананой</a:t>
            </a:r>
            <a:r>
              <a:rPr lang="ru-RU" sz="3200" dirty="0">
                <a:effectLst/>
              </a:rPr>
              <a:t> Константиновной </a:t>
            </a:r>
            <a:r>
              <a:rPr lang="ru-RU" sz="3200" dirty="0" err="1">
                <a:effectLst/>
              </a:rPr>
              <a:t>Багратиони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183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6216" cy="544608"/>
          </a:xfrm>
        </p:spPr>
        <p:txBody>
          <a:bodyPr>
            <a:noAutofit/>
          </a:bodyPr>
          <a:lstStyle/>
          <a:p>
            <a:pPr algn="ctr"/>
            <a:r>
              <a:rPr lang="vi-VN" sz="3200" dirty="0"/>
              <a:t>Князь </a:t>
            </a:r>
            <a:r>
              <a:rPr lang="vi-VN" sz="3200" b="1" dirty="0"/>
              <a:t>Пётр Ива́нович Багратио́н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533" y="980728"/>
            <a:ext cx="6820755" cy="54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/>
              <a:t>Представитель побочной ветви грузинского царского дома Багратионов. Ветвь </a:t>
            </a:r>
            <a:r>
              <a:rPr lang="ru-RU" sz="1800" dirty="0" err="1"/>
              <a:t>картлийских</a:t>
            </a:r>
            <a:r>
              <a:rPr lang="ru-RU" sz="1800" dirty="0"/>
              <a:t> князей Багратионов (предков Петра Ивановича) была внесена в число российско-княжеских родов 4 октября 1803 года при утверждении императором </a:t>
            </a:r>
            <a:r>
              <a:rPr lang="ru-RU" sz="1800" dirty="0" smtClean="0"/>
              <a:t>Александром I</a:t>
            </a:r>
            <a:r>
              <a:rPr lang="ru-RU" sz="1800" dirty="0"/>
              <a:t> седьмой части «Общего гербовника».</a:t>
            </a:r>
          </a:p>
          <a:p>
            <a:pPr marL="0" indent="0" algn="just">
              <a:buNone/>
            </a:pPr>
            <a:r>
              <a:rPr lang="ru-RU" sz="1800" dirty="0"/>
              <a:t>Царевич Александр (</a:t>
            </a:r>
            <a:r>
              <a:rPr lang="ru-RU" sz="1800" dirty="0" smtClean="0"/>
              <a:t>Исаак-бег)</a:t>
            </a:r>
            <a:r>
              <a:rPr lang="ru-RU" sz="1800" dirty="0"/>
              <a:t> (1705/1708—1773), </a:t>
            </a:r>
            <a:r>
              <a:rPr lang="ru-RU" sz="1800" dirty="0" smtClean="0"/>
              <a:t>побочный </a:t>
            </a:r>
            <a:r>
              <a:rPr lang="ru-RU" sz="1800" dirty="0"/>
              <a:t>сын </a:t>
            </a:r>
            <a:r>
              <a:rPr lang="ru-RU" sz="1800" dirty="0" err="1"/>
              <a:t>картлийского</a:t>
            </a:r>
            <a:r>
              <a:rPr lang="ru-RU" sz="1800" dirty="0"/>
              <a:t> царя </a:t>
            </a:r>
            <a:r>
              <a:rPr lang="ru-RU" sz="1800" dirty="0" err="1"/>
              <a:t>Иессе</a:t>
            </a:r>
            <a:r>
              <a:rPr lang="ru-RU" sz="1800" dirty="0"/>
              <a:t>, из-за разногласий с царской семьёй, в 1759 году выехал в Россию, где в чине подполковника поступил на службу в астраханский, а затем </a:t>
            </a:r>
            <a:r>
              <a:rPr lang="ru-RU" sz="1800" dirty="0" err="1"/>
              <a:t>кизлярскийгарнизон</a:t>
            </a:r>
            <a:r>
              <a:rPr lang="ru-RU" sz="1800" dirty="0"/>
              <a:t>. Вскоре в Россию выехал его сын Иван (1730—1795), поступивший на службу в комендантскую команду в </a:t>
            </a:r>
            <a:r>
              <a:rPr lang="ru-RU" sz="1800" dirty="0" err="1"/>
              <a:t>Кизлярской</a:t>
            </a:r>
            <a:r>
              <a:rPr lang="ru-RU" sz="1800" dirty="0"/>
              <a:t> крепости: несмотря на утверждения многих авторов, он никогда не был полковником русской армии, вышел в отставку в чине секунд-майора, и не знал русского языка.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76298"/>
            <a:ext cx="1619669" cy="21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76456" cy="59994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300" dirty="0"/>
              <a:t>По сведениям А. </a:t>
            </a:r>
            <a:r>
              <a:rPr lang="ru-RU" sz="2300" dirty="0" err="1"/>
              <a:t>Микаберидзе</a:t>
            </a:r>
            <a:r>
              <a:rPr lang="ru-RU" sz="2300" dirty="0"/>
              <a:t>, согласно петициям Ивана Александровича, родители будущего генерала Петра Багратиона переехали из </a:t>
            </a:r>
            <a:r>
              <a:rPr lang="ru-RU" sz="2300" dirty="0" err="1"/>
              <a:t>Иверии</a:t>
            </a:r>
            <a:r>
              <a:rPr lang="ru-RU" sz="2300" dirty="0"/>
              <a:t> (Грузии) в Кизляр в декабре 1766 года (задолго до присоединения Грузии к Российской империи</a:t>
            </a:r>
            <a:r>
              <a:rPr lang="ru-RU" sz="2300" dirty="0" smtClean="0"/>
              <a:t>)</a:t>
            </a:r>
            <a:r>
              <a:rPr lang="ru-RU" sz="2300" baseline="30000" dirty="0" smtClean="0"/>
              <a:t>]</a:t>
            </a:r>
            <a:r>
              <a:rPr lang="ru-RU" sz="2300" dirty="0" smtClean="0"/>
              <a:t>. </a:t>
            </a:r>
            <a:r>
              <a:rPr lang="ru-RU" sz="2300" dirty="0"/>
              <a:t>Отсюда исследователь делает вывод, что Пётр был рождён в июле 1765 года в Грузии и скорее всего в столице — городе Тифлисе. В биографии Багратиона из серии «ЖЗЛ» подробно рассматривается вопрос о годе рождения полководца с указанием, что по разным источникам год рождения указывается в диапазоне между 1762 и 1769 годами. Наиболее ранний прижизненный источник — служебный формуляр, заверенный самим </a:t>
            </a:r>
            <a:r>
              <a:rPr lang="ru-RU" sz="2300" dirty="0" smtClean="0"/>
              <a:t>Багратионом. </a:t>
            </a:r>
            <a:r>
              <a:rPr lang="ru-RU" sz="2300" dirty="0"/>
              <a:t>В Большой российской </a:t>
            </a:r>
            <a:r>
              <a:rPr lang="ru-RU" sz="2300" dirty="0" smtClean="0"/>
              <a:t>энциклопедии, </a:t>
            </a:r>
            <a:r>
              <a:rPr lang="ru-RU" sz="2300" dirty="0"/>
              <a:t>согласно «уточнённым», как указано, данным, сообщается, что Пётр Багратион родился в Кизляре в 1769 году</a:t>
            </a:r>
            <a:r>
              <a:rPr lang="ru-RU" sz="2300" dirty="0" smtClean="0"/>
              <a:t>.</a:t>
            </a:r>
          </a:p>
          <a:p>
            <a:pPr marL="0" indent="0" algn="just">
              <a:buNone/>
            </a:pPr>
            <a:r>
              <a:rPr lang="ru-RU" sz="2300" dirty="0"/>
              <a:t>На Бородинском поле 7 сентября (по новому стилю) около 12 часов дня осколок ядра раздробил генералу большеберцовую кость левой ноги (или, как указано в официальном донесении, «в средней трети левой голени»). Утверждается, что с поля боя генерала вынес офицер А. Д. </a:t>
            </a:r>
            <a:r>
              <a:rPr lang="ru-RU" sz="2300" dirty="0" smtClean="0"/>
              <a:t>Олсуфьев.</a:t>
            </a:r>
            <a:endParaRPr lang="ru-RU" sz="2300" dirty="0"/>
          </a:p>
          <a:p>
            <a:pPr marL="0" indent="0" algn="just">
              <a:buNone/>
            </a:pPr>
            <a:r>
              <a:rPr lang="ru-RU" sz="2300" dirty="0"/>
              <a:t>На следующий день раненый Багратион вместе с докторами Говоровым и </a:t>
            </a:r>
            <a:r>
              <a:rPr lang="ru-RU" sz="2300" dirty="0" err="1"/>
              <a:t>Гангартом</a:t>
            </a:r>
            <a:r>
              <a:rPr lang="ru-RU" sz="2300" dirty="0"/>
              <a:t> был отправлен в Москву. 9 сентября у генерала начался жар. С 10 сентября началось нагноение раны. Лишь только 12 сентября, после врачебного консилиума, стало ясно, что осколок ядра по-прежнему находится в теле Багратиона. 15 сентября по прибытии в гостиницу Сергиева Посада при осмотре раны врачи соглашаются с фактом перелома большеберцовой кости. В тот же день по окончании консилиума было принято решение о безотлагательной ампутации. От предложенной врачами ампутации князь отказался. 14 сентября у Багратиона был диагностирован сепсис. 19 сентября Багратион прибыл в Симу. 21 сентября в Симе была проведена операция расширения раны, и только по её результатам врачам с необратимым опозданием удалось нарисовать полную картину ранения:</a:t>
            </a:r>
          </a:p>
          <a:p>
            <a:endParaRPr lang="ru-RU" sz="2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7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589"/>
            <a:ext cx="4464496" cy="6509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202504" cy="646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426</TotalTime>
  <Words>1622</Words>
  <Application>Microsoft Office PowerPoint</Application>
  <PresentationFormat>Экран (4:3)</PresentationFormat>
  <Paragraphs>138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Трек</vt:lpstr>
      <vt:lpstr>Кутюр</vt:lpstr>
      <vt:lpstr>NewsPrint</vt:lpstr>
      <vt:lpstr>Базовая</vt:lpstr>
      <vt:lpstr>Аптека</vt:lpstr>
      <vt:lpstr>1_Трек</vt:lpstr>
      <vt:lpstr>Бумажная</vt:lpstr>
      <vt:lpstr>Воздушный поток</vt:lpstr>
      <vt:lpstr>Солнцестояние</vt:lpstr>
      <vt:lpstr>1_Солнцестояние</vt:lpstr>
      <vt:lpstr>Литейная</vt:lpstr>
      <vt:lpstr>Знаменитые люди Грузии  работа учащегося 11 класса автандилова Виталия </vt:lpstr>
      <vt:lpstr>Александр Гарсеванович Чавчавадзе</vt:lpstr>
      <vt:lpstr>Презентация PowerPoint</vt:lpstr>
      <vt:lpstr>Вахтанг Константинович Кикабидзе </vt:lpstr>
      <vt:lpstr>Презентация PowerPoint</vt:lpstr>
      <vt:lpstr>Вахтанг Кикабидзе с мамой,  Мананой Константиновной Багратиони</vt:lpstr>
      <vt:lpstr>Князь Пётр Ива́нович Багратио́н</vt:lpstr>
      <vt:lpstr>Презентация PowerPoint</vt:lpstr>
      <vt:lpstr>Презентация PowerPoint</vt:lpstr>
      <vt:lpstr>Вахтанг IV</vt:lpstr>
      <vt:lpstr>Вахушти Багратиони</vt:lpstr>
      <vt:lpstr>Презентация PowerPoint</vt:lpstr>
      <vt:lpstr>Презентация PowerPoint</vt:lpstr>
      <vt:lpstr>Презентация PowerPoint</vt:lpstr>
      <vt:lpstr>Презентация PowerPoint</vt:lpstr>
      <vt:lpstr>Давид IV Строитель 1073 — 24 января 1125</vt:lpstr>
      <vt:lpstr>Презентация PowerPoint</vt:lpstr>
      <vt:lpstr>Внешняя политика </vt:lpstr>
      <vt:lpstr>Присоединение Эрети-Кахети </vt:lpstr>
      <vt:lpstr>Война с сельджуками </vt:lpstr>
      <vt:lpstr>Дидгорская битва 1121 года </vt:lpstr>
      <vt:lpstr>Презентация PowerPoint</vt:lpstr>
      <vt:lpstr>Смерть царя Давида IV </vt:lpstr>
      <vt:lpstr>Тамара (царица) </vt:lpstr>
      <vt:lpstr>Презентация PowerPoint</vt:lpstr>
      <vt:lpstr>Шота Руставели </vt:lpstr>
      <vt:lpstr>Презентация PowerPoint</vt:lpstr>
      <vt:lpstr>Презентация PowerPoint</vt:lpstr>
      <vt:lpstr>Вахтанг I Горгасали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Мириан III </vt:lpstr>
      <vt:lpstr>Презентация PowerPoint</vt:lpstr>
      <vt:lpstr>Презентация PowerPoint</vt:lpstr>
      <vt:lpstr>Презентация PowerPoint</vt:lpstr>
      <vt:lpstr>Зура́б Константи́нович Церете́ли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Грузии</dc:title>
  <dc:creator>эмма</dc:creator>
  <cp:lastModifiedBy>Teacher</cp:lastModifiedBy>
  <cp:revision>49</cp:revision>
  <dcterms:created xsi:type="dcterms:W3CDTF">2017-11-08T18:39:06Z</dcterms:created>
  <dcterms:modified xsi:type="dcterms:W3CDTF">2018-02-19T06:01:24Z</dcterms:modified>
</cp:coreProperties>
</file>